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4" r:id="rId4"/>
    <p:sldId id="275" r:id="rId5"/>
    <p:sldId id="276" r:id="rId6"/>
    <p:sldId id="277" r:id="rId7"/>
    <p:sldId id="278" r:id="rId8"/>
    <p:sldId id="279" r:id="rId9"/>
    <p:sldId id="280" r:id="rId10"/>
    <p:sldId id="281" r:id="rId11"/>
    <p:sldId id="257" r:id="rId12"/>
    <p:sldId id="258" r:id="rId13"/>
    <p:sldId id="259" r:id="rId14"/>
    <p:sldId id="261" r:id="rId15"/>
    <p:sldId id="260" r:id="rId16"/>
    <p:sldId id="262" r:id="rId17"/>
    <p:sldId id="264" r:id="rId18"/>
    <p:sldId id="263" r:id="rId19"/>
    <p:sldId id="265" r:id="rId20"/>
    <p:sldId id="266" r:id="rId21"/>
    <p:sldId id="272" r:id="rId22"/>
    <p:sldId id="269" r:id="rId23"/>
    <p:sldId id="271"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8" autoAdjust="0"/>
    <p:restoredTop sz="94660"/>
  </p:normalViewPr>
  <p:slideViewPr>
    <p:cSldViewPr snapToGrid="0">
      <p:cViewPr varScale="1">
        <p:scale>
          <a:sx n="64" d="100"/>
          <a:sy n="64"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ldestapeweb.com/tag/dengue?gclid=Cj0KCQjw_qexBhCoARIsAFgBlesyKVscUhKkcyte_1sB0lsI3_DoErlOiMK5IAA-Z0rZ94EgG4-0NHwaAvhaEALw_wc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osmeto.vigilancia@anmat.gob.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s.wikipedia.org/wiki/Mosquitos" TargetMode="External"/><Relationship Id="rId3" Type="http://schemas.openxmlformats.org/officeDocument/2006/relationships/image" Target="../media/image9.png"/><Relationship Id="rId7" Type="http://schemas.openxmlformats.org/officeDocument/2006/relationships/hyperlink" Target="https://es.wikipedia.org/wiki/Piel"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es.wikipedia.org/wiki/Insectos" TargetMode="External"/><Relationship Id="rId5" Type="http://schemas.openxmlformats.org/officeDocument/2006/relationships/hyperlink" Target="https://es.wikipedia.org/wiki/DEET" TargetMode="External"/><Relationship Id="rId4" Type="http://schemas.openxmlformats.org/officeDocument/2006/relationships/hyperlink" Target="https://es.wikipedia.org/w/index.php?title=SC_Johnson&amp;action=edit&amp;redlink=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Dengue-Industria farmacéutica</a:t>
            </a:r>
            <a:endParaRPr lang="es-ES" dirty="0"/>
          </a:p>
        </p:txBody>
      </p:sp>
      <p:sp>
        <p:nvSpPr>
          <p:cNvPr id="3" name="Subtítulo 2"/>
          <p:cNvSpPr>
            <a:spLocks noGrp="1"/>
          </p:cNvSpPr>
          <p:nvPr>
            <p:ph type="subTitle" idx="1"/>
          </p:nvPr>
        </p:nvSpPr>
        <p:spPr/>
        <p:txBody>
          <a:bodyPr>
            <a:normAutofit lnSpcReduction="10000"/>
          </a:bodyPr>
          <a:lstStyle/>
          <a:p>
            <a:r>
              <a:rPr lang="es-ES" dirty="0" smtClean="0"/>
              <a:t> </a:t>
            </a:r>
            <a:r>
              <a:rPr lang="es-ES" dirty="0" err="1" smtClean="0"/>
              <a:t>Inst</a:t>
            </a:r>
            <a:r>
              <a:rPr lang="es-ES" dirty="0" smtClean="0"/>
              <a:t> .Gino </a:t>
            </a:r>
            <a:r>
              <a:rPr lang="es-ES" dirty="0" err="1" smtClean="0"/>
              <a:t>Germani</a:t>
            </a:r>
            <a:endParaRPr lang="es-ES" dirty="0" smtClean="0"/>
          </a:p>
          <a:p>
            <a:r>
              <a:rPr lang="es-ES" dirty="0"/>
              <a:t>2</a:t>
            </a:r>
            <a:r>
              <a:rPr lang="es-ES" dirty="0" smtClean="0"/>
              <a:t>6 de abril del 2024</a:t>
            </a:r>
          </a:p>
          <a:p>
            <a:r>
              <a:rPr lang="es-ES" dirty="0" smtClean="0"/>
              <a:t>Lic. </a:t>
            </a:r>
            <a:r>
              <a:rPr lang="es-ES" dirty="0" err="1" smtClean="0"/>
              <a:t>Rivadulla</a:t>
            </a:r>
            <a:r>
              <a:rPr lang="es-ES" dirty="0"/>
              <a:t> </a:t>
            </a:r>
            <a:r>
              <a:rPr lang="es-ES" dirty="0" smtClean="0"/>
              <a:t>Patricia    IDEP. Ate. </a:t>
            </a:r>
            <a:r>
              <a:rPr lang="es-ES" smtClean="0"/>
              <a:t>CTA autónoma</a:t>
            </a:r>
            <a:endParaRPr lang="es-ES" dirty="0"/>
          </a:p>
          <a:p>
            <a:endParaRPr lang="es-ES" dirty="0"/>
          </a:p>
        </p:txBody>
      </p:sp>
      <p:pic>
        <p:nvPicPr>
          <p:cNvPr id="4" name="Imagen 3"/>
          <p:cNvPicPr>
            <a:picLocks noChangeAspect="1"/>
          </p:cNvPicPr>
          <p:nvPr/>
        </p:nvPicPr>
        <p:blipFill>
          <a:blip r:embed="rId2"/>
          <a:stretch>
            <a:fillRect/>
          </a:stretch>
        </p:blipFill>
        <p:spPr>
          <a:xfrm>
            <a:off x="10875962" y="5590472"/>
            <a:ext cx="1257300" cy="1133475"/>
          </a:xfrm>
          <a:prstGeom prst="rect">
            <a:avLst/>
          </a:prstGeom>
        </p:spPr>
      </p:pic>
      <p:pic>
        <p:nvPicPr>
          <p:cNvPr id="5" name="Imagen 4"/>
          <p:cNvPicPr>
            <a:picLocks noChangeAspect="1"/>
          </p:cNvPicPr>
          <p:nvPr/>
        </p:nvPicPr>
        <p:blipFill>
          <a:blip r:embed="rId3"/>
          <a:stretch>
            <a:fillRect/>
          </a:stretch>
        </p:blipFill>
        <p:spPr>
          <a:xfrm>
            <a:off x="9340979" y="5590472"/>
            <a:ext cx="1424643" cy="1133475"/>
          </a:xfrm>
          <a:prstGeom prst="rect">
            <a:avLst/>
          </a:prstGeom>
        </p:spPr>
      </p:pic>
      <p:pic>
        <p:nvPicPr>
          <p:cNvPr id="6" name="Imagen 5"/>
          <p:cNvPicPr>
            <a:picLocks noChangeAspect="1"/>
          </p:cNvPicPr>
          <p:nvPr/>
        </p:nvPicPr>
        <p:blipFill>
          <a:blip r:embed="rId4"/>
          <a:stretch>
            <a:fillRect/>
          </a:stretch>
        </p:blipFill>
        <p:spPr>
          <a:xfrm>
            <a:off x="7512179" y="5952422"/>
            <a:ext cx="1828800" cy="771525"/>
          </a:xfrm>
          <a:prstGeom prst="rect">
            <a:avLst/>
          </a:prstGeom>
        </p:spPr>
      </p:pic>
    </p:spTree>
    <p:extLst>
      <p:ext uri="{BB962C8B-B14F-4D97-AF65-F5344CB8AC3E}">
        <p14:creationId xmlns:p14="http://schemas.microsoft.com/office/powerpoint/2010/main" val="840129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stretch>
            <a:fillRect/>
          </a:stretch>
        </p:blipFill>
        <p:spPr>
          <a:xfrm>
            <a:off x="3751263" y="2170112"/>
            <a:ext cx="6591300" cy="3705225"/>
          </a:xfrm>
          <a:prstGeom prst="rect">
            <a:avLst/>
          </a:prstGeom>
        </p:spPr>
      </p:pic>
    </p:spTree>
    <p:extLst>
      <p:ext uri="{BB962C8B-B14F-4D97-AF65-F5344CB8AC3E}">
        <p14:creationId xmlns:p14="http://schemas.microsoft.com/office/powerpoint/2010/main" val="405505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Vacuna para el Dengue</a:t>
            </a:r>
            <a:endParaRPr lang="es-ES" dirty="0"/>
          </a:p>
        </p:txBody>
      </p:sp>
      <p:sp>
        <p:nvSpPr>
          <p:cNvPr id="3" name="Marcador de contenido 2"/>
          <p:cNvSpPr>
            <a:spLocks noGrp="1"/>
          </p:cNvSpPr>
          <p:nvPr>
            <p:ph idx="1"/>
          </p:nvPr>
        </p:nvSpPr>
        <p:spPr/>
        <p:txBody>
          <a:bodyPr/>
          <a:lstStyle/>
          <a:p>
            <a:r>
              <a:rPr lang="es-ES" dirty="0"/>
              <a:t>La Administración Nacional de Medicamentos, Alimentos y Tecnología Médica (ANMAT) autorizó el </a:t>
            </a:r>
            <a:r>
              <a:rPr lang="es-ES" b="1" dirty="0"/>
              <a:t>uso de la </a:t>
            </a:r>
            <a:r>
              <a:rPr lang="es-ES" b="1" dirty="0">
                <a:hlinkClick r:id="rId2"/>
              </a:rPr>
              <a:t>vacuna contra el dengue</a:t>
            </a:r>
            <a:r>
              <a:rPr lang="es-ES" b="1" dirty="0"/>
              <a:t> denominada TAK-003</a:t>
            </a:r>
            <a:r>
              <a:rPr lang="es-ES" i="1" dirty="0"/>
              <a:t>. </a:t>
            </a:r>
            <a:r>
              <a:rPr lang="es-ES" dirty="0"/>
              <a:t>El fármaco es de origen japonés y ya se aprobó en Indonesia, la Unión Europea, Reino Unido y recientemente en Brasil</a:t>
            </a:r>
            <a:r>
              <a:rPr lang="es-ES" dirty="0" smtClean="0"/>
              <a:t>.</a:t>
            </a:r>
          </a:p>
          <a:p>
            <a:r>
              <a:rPr lang="es-ES" dirty="0" smtClean="0"/>
              <a:t>26 de abril del 2023</a:t>
            </a:r>
          </a:p>
          <a:p>
            <a:r>
              <a:rPr lang="es-ES" dirty="0"/>
              <a:t>La aplicación de 2 dosis de la vacuna </a:t>
            </a:r>
            <a:r>
              <a:rPr lang="es-ES" dirty="0" smtClean="0"/>
              <a:t>evidenció,</a:t>
            </a:r>
            <a:r>
              <a:rPr lang="es-ES" dirty="0"/>
              <a:t> </a:t>
            </a:r>
            <a:r>
              <a:rPr lang="es-ES" b="1" dirty="0"/>
              <a:t>una reducción del 84% en las hospitalizaciones</a:t>
            </a:r>
            <a:r>
              <a:rPr lang="es-ES" dirty="0"/>
              <a:t> por dengue tras 18 meses de la inoculación. Además, hubo una disminución del 61% en los registros de dengue sintomático.</a:t>
            </a:r>
          </a:p>
        </p:txBody>
      </p:sp>
    </p:spTree>
    <p:extLst>
      <p:ext uri="{BB962C8B-B14F-4D97-AF65-F5344CB8AC3E}">
        <p14:creationId xmlns:p14="http://schemas.microsoft.com/office/powerpoint/2010/main" val="4237770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b="1" dirty="0"/>
              <a:t>Se trata de la TAK-003, una vacuna contra el dengue desarrollada por el laboratorio japonés </a:t>
            </a:r>
            <a:r>
              <a:rPr lang="es-ES" b="1" dirty="0" err="1"/>
              <a:t>Takeda</a:t>
            </a:r>
            <a:r>
              <a:rPr lang="es-ES" b="1" dirty="0"/>
              <a:t>, que está indicada para todas las personas mayores de 4 años, hayan tenido o no la enfermedad</a:t>
            </a:r>
            <a:r>
              <a:rPr lang="es-ES" dirty="0"/>
              <a:t>.</a:t>
            </a:r>
          </a:p>
        </p:txBody>
      </p:sp>
    </p:spTree>
    <p:extLst>
      <p:ext uri="{BB962C8B-B14F-4D97-AF65-F5344CB8AC3E}">
        <p14:creationId xmlns:p14="http://schemas.microsoft.com/office/powerpoint/2010/main" val="1056445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El fármaco </a:t>
            </a:r>
            <a:r>
              <a:rPr lang="es-ES" b="1" dirty="0"/>
              <a:t>se basa en el virus del dengue </a:t>
            </a:r>
            <a:r>
              <a:rPr lang="es-ES" b="1" dirty="0" smtClean="0"/>
              <a:t>2  atenuado ( proteína estructural viral NS 1), </a:t>
            </a:r>
            <a:r>
              <a:rPr lang="es-ES" b="1" dirty="0"/>
              <a:t>al que se añade ADN de los otros tres serotipos para proteger contra cualquiera de los cuatro tipos de dengue.</a:t>
            </a:r>
            <a:r>
              <a:rPr lang="es-ES" dirty="0"/>
              <a:t> Su forma de administración son dos dosis que deben ser aplicadas en un intervalo de tres meses. </a:t>
            </a:r>
          </a:p>
        </p:txBody>
      </p:sp>
    </p:spTree>
    <p:extLst>
      <p:ext uri="{BB962C8B-B14F-4D97-AF65-F5344CB8AC3E}">
        <p14:creationId xmlns:p14="http://schemas.microsoft.com/office/powerpoint/2010/main" val="1550356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a vacuna anterior generó una gran frustración, y tiene que ver con que estaba montada en el esqueleto del virus de la fiebre amarilla. No generaba anticuerpos contra la principal proteína estructural que es la NS1, la fundamental para producir dengue grave. Como la vacuna de </a:t>
            </a:r>
            <a:r>
              <a:rPr lang="es-ES" dirty="0" err="1"/>
              <a:t>Takeda</a:t>
            </a:r>
            <a:r>
              <a:rPr lang="es-ES" dirty="0"/>
              <a:t> está montada sobre el segundo serotipo, termina generando </a:t>
            </a:r>
            <a:r>
              <a:rPr lang="es-ES" b="1" dirty="0"/>
              <a:t>anticuerpos contra NS1</a:t>
            </a:r>
            <a:r>
              <a:rPr lang="es-ES" dirty="0"/>
              <a:t>. Si bien son cuatro serotipos, la formación del anti-NS1 puede ser fundamental para el éxito de esta vacuna", destacó </a:t>
            </a:r>
            <a:r>
              <a:rPr lang="es-ES" dirty="0" err="1"/>
              <a:t>Orduna</a:t>
            </a:r>
            <a:r>
              <a:rPr lang="es-ES" dirty="0"/>
              <a:t>, ex Jefe de Medicina Tropical y Medicina del Viajero del Hospital Muñiz.</a:t>
            </a:r>
          </a:p>
        </p:txBody>
      </p:sp>
    </p:spTree>
    <p:extLst>
      <p:ext uri="{BB962C8B-B14F-4D97-AF65-F5344CB8AC3E}">
        <p14:creationId xmlns:p14="http://schemas.microsoft.com/office/powerpoint/2010/main" val="276528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b="1" dirty="0"/>
              <a:t>La TAK-003, también conocida como </a:t>
            </a:r>
            <a:r>
              <a:rPr lang="es-ES" b="1" dirty="0" err="1"/>
              <a:t>Qdenga</a:t>
            </a:r>
            <a:r>
              <a:rPr lang="es-ES" b="1" dirty="0"/>
              <a:t>, recibió su primera aprobación en agosto de 2022 en Indonesia y posteriormente en la Unión Europea en diciembre de 2022</a:t>
            </a:r>
            <a:r>
              <a:rPr lang="es-ES" dirty="0"/>
              <a:t>. Luego, le siguieron el Reino Unido en enero de 2023 y recientemente fue aprobada por la Agencia Nacional de Vigilancia Sanitaria de Brasil (ANVISA). </a:t>
            </a:r>
          </a:p>
        </p:txBody>
      </p:sp>
    </p:spTree>
    <p:extLst>
      <p:ext uri="{BB962C8B-B14F-4D97-AF65-F5344CB8AC3E}">
        <p14:creationId xmlns:p14="http://schemas.microsoft.com/office/powerpoint/2010/main" val="2111260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Precio de lanzamiento abril 20 23  $  38000</a:t>
            </a:r>
          </a:p>
          <a:p>
            <a:endParaRPr lang="es-ES" dirty="0"/>
          </a:p>
          <a:p>
            <a:r>
              <a:rPr lang="es-ES" dirty="0" smtClean="0"/>
              <a:t>Precio diciembre del 20 23 $ 51700</a:t>
            </a:r>
          </a:p>
          <a:p>
            <a:endParaRPr lang="es-ES" dirty="0"/>
          </a:p>
          <a:p>
            <a:r>
              <a:rPr lang="es-ES" dirty="0" smtClean="0"/>
              <a:t>Precio abril del 20 24   $ 74 739</a:t>
            </a:r>
          </a:p>
          <a:p>
            <a:endParaRPr lang="es-ES" dirty="0"/>
          </a:p>
          <a:p>
            <a:r>
              <a:rPr lang="es-ES" dirty="0" smtClean="0"/>
              <a:t>Aumento 144 % desde diciembre interanual  197%</a:t>
            </a:r>
            <a:endParaRPr lang="es-ES" dirty="0"/>
          </a:p>
        </p:txBody>
      </p:sp>
    </p:spTree>
    <p:extLst>
      <p:ext uri="{BB962C8B-B14F-4D97-AF65-F5344CB8AC3E}">
        <p14:creationId xmlns:p14="http://schemas.microsoft.com/office/powerpoint/2010/main" val="1114754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Repelentes autorizados por </a:t>
            </a:r>
            <a:r>
              <a:rPr lang="es-ES" dirty="0" err="1" smtClean="0"/>
              <a:t>Anmat</a:t>
            </a:r>
            <a:endParaRPr lang="es-ES" dirty="0"/>
          </a:p>
        </p:txBody>
      </p:sp>
      <p:sp>
        <p:nvSpPr>
          <p:cNvPr id="3" name="Marcador de contenido 2"/>
          <p:cNvSpPr>
            <a:spLocks noGrp="1"/>
          </p:cNvSpPr>
          <p:nvPr>
            <p:ph idx="1"/>
          </p:nvPr>
        </p:nvSpPr>
        <p:spPr/>
        <p:txBody>
          <a:bodyPr/>
          <a:lstStyle/>
          <a:p>
            <a:r>
              <a:rPr lang="es-ES" dirty="0"/>
              <a:t>Este es el listado de repelentes de insectos de uso externo en humanos con DEET (DIETHYL TOLUAMIDE), IR3535 (ETHYL BUTYLACETYLAMINOPROPIONATE), y/o ICARIDINA (HYDROXYETHYL ISOBUTYL PIPERIDINE CARBOXYLATE) inscriptos ante ANMAT (actualizados a diciembre 2023).</a:t>
            </a:r>
          </a:p>
          <a:p>
            <a:r>
              <a:rPr lang="es-ES" dirty="0"/>
              <a:t>Las marcas se pueden consultar en: https://www.argentina.gob.ar/anmat/regulados/cosmeticos/listado-de-repelentes-de-insectos-inscriptos-uso-humano. Si el producto consultado no se encuentra en el  listado, se debe informar a </a:t>
            </a:r>
            <a:r>
              <a:rPr lang="es-ES" dirty="0">
                <a:hlinkClick r:id="rId2"/>
              </a:rPr>
              <a:t>cosmeto.vigilancia@anmat.gob.ar</a:t>
            </a:r>
            <a:endParaRPr lang="es-ES" dirty="0"/>
          </a:p>
          <a:p>
            <a:endParaRPr lang="es-ES" dirty="0"/>
          </a:p>
        </p:txBody>
      </p:sp>
    </p:spTree>
    <p:extLst>
      <p:ext uri="{BB962C8B-B14F-4D97-AF65-F5344CB8AC3E}">
        <p14:creationId xmlns:p14="http://schemas.microsoft.com/office/powerpoint/2010/main" val="2515630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99555" y="3908748"/>
            <a:ext cx="6201245" cy="2807584"/>
          </a:xfrm>
          <a:prstGeom prst="rect">
            <a:avLst/>
          </a:prstGeom>
        </p:spPr>
      </p:pic>
      <p:sp>
        <p:nvSpPr>
          <p:cNvPr id="2" name="Título 1"/>
          <p:cNvSpPr>
            <a:spLocks noGrp="1"/>
          </p:cNvSpPr>
          <p:nvPr>
            <p:ph type="title"/>
          </p:nvPr>
        </p:nvSpPr>
        <p:spPr/>
        <p:txBody>
          <a:bodyPr/>
          <a:lstStyle/>
          <a:p>
            <a:r>
              <a:rPr lang="es-ES" dirty="0" smtClean="0"/>
              <a:t>Repelentes</a:t>
            </a:r>
            <a:endParaRPr lang="es-ES" dirty="0"/>
          </a:p>
        </p:txBody>
      </p:sp>
      <p:pic>
        <p:nvPicPr>
          <p:cNvPr id="4" name="Marcador de contenido 3"/>
          <p:cNvPicPr>
            <a:picLocks noGrp="1" noChangeAspect="1"/>
          </p:cNvPicPr>
          <p:nvPr>
            <p:ph idx="1"/>
          </p:nvPr>
        </p:nvPicPr>
        <p:blipFill>
          <a:blip r:embed="rId3"/>
          <a:stretch>
            <a:fillRect/>
          </a:stretch>
        </p:blipFill>
        <p:spPr>
          <a:xfrm>
            <a:off x="9261502" y="0"/>
            <a:ext cx="2930498" cy="2202287"/>
          </a:xfrm>
          <a:prstGeom prst="rect">
            <a:avLst/>
          </a:prstGeom>
        </p:spPr>
      </p:pic>
      <p:sp>
        <p:nvSpPr>
          <p:cNvPr id="5" name="Rectángulo 4"/>
          <p:cNvSpPr/>
          <p:nvPr/>
        </p:nvSpPr>
        <p:spPr>
          <a:xfrm>
            <a:off x="3048000" y="1166843"/>
            <a:ext cx="6096000" cy="4524315"/>
          </a:xfrm>
          <a:prstGeom prst="rect">
            <a:avLst/>
          </a:prstGeom>
        </p:spPr>
        <p:txBody>
          <a:bodyPr>
            <a:spAutoFit/>
          </a:bodyPr>
          <a:lstStyle/>
          <a:p>
            <a:r>
              <a:rPr lang="es-ES" b="1" dirty="0">
                <a:solidFill>
                  <a:srgbClr val="202122"/>
                </a:solidFill>
                <a:latin typeface="Arial" panose="020B0604020202020204" pitchFamily="34" charset="0"/>
              </a:rPr>
              <a:t>OFF!</a:t>
            </a:r>
            <a:r>
              <a:rPr lang="es-ES" dirty="0">
                <a:solidFill>
                  <a:srgbClr val="202122"/>
                </a:solidFill>
                <a:latin typeface="Arial" panose="020B0604020202020204" pitchFamily="34" charset="0"/>
              </a:rPr>
              <a:t> es un conocido repelente de insectos y de uso como protector solar, es una marca de </a:t>
            </a:r>
            <a:r>
              <a:rPr lang="es-ES" dirty="0">
                <a:solidFill>
                  <a:srgbClr val="D73333"/>
                </a:solidFill>
                <a:latin typeface="Arial" panose="020B0604020202020204" pitchFamily="34" charset="0"/>
                <a:hlinkClick r:id="rId4" tooltip="SC Johnson (aún no redactado)"/>
              </a:rPr>
              <a:t>SC Johnson</a:t>
            </a:r>
            <a:r>
              <a:rPr lang="es-ES" dirty="0">
                <a:solidFill>
                  <a:srgbClr val="202122"/>
                </a:solidFill>
                <a:latin typeface="Arial" panose="020B0604020202020204" pitchFamily="34" charset="0"/>
              </a:rPr>
              <a:t>, de venta al público desde 1934. Su ingrediente activo es la N,N-</a:t>
            </a:r>
            <a:r>
              <a:rPr lang="es-ES" dirty="0" err="1">
                <a:solidFill>
                  <a:srgbClr val="202122"/>
                </a:solidFill>
                <a:latin typeface="Arial" panose="020B0604020202020204" pitchFamily="34" charset="0"/>
              </a:rPr>
              <a:t>Dietil</a:t>
            </a:r>
            <a:r>
              <a:rPr lang="es-ES" dirty="0">
                <a:solidFill>
                  <a:srgbClr val="202122"/>
                </a:solidFill>
                <a:latin typeface="Arial" panose="020B0604020202020204" pitchFamily="34" charset="0"/>
              </a:rPr>
              <a:t>-meta-</a:t>
            </a:r>
            <a:r>
              <a:rPr lang="es-ES" dirty="0" err="1">
                <a:solidFill>
                  <a:srgbClr val="202122"/>
                </a:solidFill>
                <a:latin typeface="Arial" panose="020B0604020202020204" pitchFamily="34" charset="0"/>
              </a:rPr>
              <a:t>toluamida</a:t>
            </a:r>
            <a:r>
              <a:rPr lang="es-ES" dirty="0">
                <a:solidFill>
                  <a:srgbClr val="202122"/>
                </a:solidFill>
                <a:latin typeface="Arial" panose="020B0604020202020204" pitchFamily="34" charset="0"/>
              </a:rPr>
              <a:t>, conocida como </a:t>
            </a:r>
            <a:r>
              <a:rPr lang="es-ES" dirty="0">
                <a:solidFill>
                  <a:srgbClr val="3366CC"/>
                </a:solidFill>
                <a:latin typeface="Arial" panose="020B0604020202020204" pitchFamily="34" charset="0"/>
                <a:hlinkClick r:id="rId5" tooltip="DEET"/>
              </a:rPr>
              <a:t>DEET</a:t>
            </a:r>
            <a:r>
              <a:rPr lang="es-ES" dirty="0">
                <a:solidFill>
                  <a:srgbClr val="202122"/>
                </a:solidFill>
                <a:latin typeface="Arial" panose="020B0604020202020204" pitchFamily="34" charset="0"/>
              </a:rPr>
              <a:t>, que es el ingrediente más habitual de los llamados repelentes de </a:t>
            </a:r>
            <a:r>
              <a:rPr lang="es-ES" dirty="0">
                <a:solidFill>
                  <a:srgbClr val="3366CC"/>
                </a:solidFill>
                <a:latin typeface="Arial" panose="020B0604020202020204" pitchFamily="34" charset="0"/>
                <a:hlinkClick r:id="rId6" tooltip="Insectos"/>
              </a:rPr>
              <a:t>insectos</a:t>
            </a:r>
            <a:r>
              <a:rPr lang="es-ES" dirty="0">
                <a:solidFill>
                  <a:srgbClr val="202122"/>
                </a:solidFill>
                <a:latin typeface="Arial" panose="020B0604020202020204" pitchFamily="34" charset="0"/>
              </a:rPr>
              <a:t>. Se usa aplicándolo sobre la </a:t>
            </a:r>
            <a:r>
              <a:rPr lang="es-ES" dirty="0">
                <a:solidFill>
                  <a:srgbClr val="3366CC"/>
                </a:solidFill>
                <a:latin typeface="Arial" panose="020B0604020202020204" pitchFamily="34" charset="0"/>
                <a:hlinkClick r:id="rId7" tooltip="Piel"/>
              </a:rPr>
              <a:t>piel</a:t>
            </a:r>
            <a:r>
              <a:rPr lang="es-ES" dirty="0">
                <a:solidFill>
                  <a:srgbClr val="202122"/>
                </a:solidFill>
                <a:latin typeface="Arial" panose="020B0604020202020204" pitchFamily="34" charset="0"/>
              </a:rPr>
              <a:t> o la ropa a la hora de evitar las picaduras de </a:t>
            </a:r>
            <a:r>
              <a:rPr lang="es-ES" dirty="0">
                <a:solidFill>
                  <a:srgbClr val="3366CC"/>
                </a:solidFill>
                <a:latin typeface="Arial" panose="020B0604020202020204" pitchFamily="34" charset="0"/>
                <a:hlinkClick r:id="rId8" tooltip="Mosquitos"/>
              </a:rPr>
              <a:t>mosquitos</a:t>
            </a:r>
            <a:r>
              <a:rPr lang="es-ES" dirty="0">
                <a:solidFill>
                  <a:srgbClr val="202122"/>
                </a:solidFill>
                <a:latin typeface="Arial" panose="020B0604020202020204" pitchFamily="34" charset="0"/>
              </a:rPr>
              <a:t>. OFF! es un producto fabricado por SC Johnson (SC Johnson &amp; Son, Inc.), anteriormente conocido como SC Johnson </a:t>
            </a:r>
            <a:r>
              <a:rPr lang="es-ES" dirty="0" err="1">
                <a:solidFill>
                  <a:srgbClr val="202122"/>
                </a:solidFill>
                <a:latin typeface="Arial" panose="020B0604020202020204" pitchFamily="34" charset="0"/>
              </a:rPr>
              <a:t>Wax</a:t>
            </a:r>
            <a:r>
              <a:rPr lang="es-ES" dirty="0">
                <a:solidFill>
                  <a:srgbClr val="202122"/>
                </a:solidFill>
                <a:latin typeface="Arial" panose="020B0604020202020204" pitchFamily="34" charset="0"/>
              </a:rPr>
              <a:t>, que es un fabricante mundial de suministros de limpieza para el hogar y otros bienes de consumo de productos químicos con sede en Racine, Wisconsin. Tiene operaciones en 72 países y sus marcas se venden en más de 110. En el año 2006 SC Johnson &amp; Son empleó aproximadamente a 12.000 personas y tuvo unas ventas estimadas de 7,5 mil millones de US $.</a:t>
            </a:r>
            <a:endParaRPr lang="es-ES" dirty="0"/>
          </a:p>
        </p:txBody>
      </p:sp>
    </p:spTree>
    <p:extLst>
      <p:ext uri="{BB962C8B-B14F-4D97-AF65-F5344CB8AC3E}">
        <p14:creationId xmlns:p14="http://schemas.microsoft.com/office/powerpoint/2010/main" val="360993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Anmat</a:t>
            </a:r>
            <a:endParaRPr lang="es-ES" dirty="0"/>
          </a:p>
        </p:txBody>
      </p:sp>
      <p:pic>
        <p:nvPicPr>
          <p:cNvPr id="4" name="Marcador de contenido 3"/>
          <p:cNvPicPr>
            <a:picLocks noGrp="1" noChangeAspect="1"/>
          </p:cNvPicPr>
          <p:nvPr>
            <p:ph idx="1"/>
          </p:nvPr>
        </p:nvPicPr>
        <p:blipFill>
          <a:blip r:embed="rId2"/>
          <a:stretch>
            <a:fillRect/>
          </a:stretch>
        </p:blipFill>
        <p:spPr>
          <a:xfrm>
            <a:off x="2592925" y="1520870"/>
            <a:ext cx="7576710" cy="4557958"/>
          </a:xfrm>
          <a:prstGeom prst="rect">
            <a:avLst/>
          </a:prstGeom>
        </p:spPr>
      </p:pic>
    </p:spTree>
    <p:extLst>
      <p:ext uri="{BB962C8B-B14F-4D97-AF65-F5344CB8AC3E}">
        <p14:creationId xmlns:p14="http://schemas.microsoft.com/office/powerpoint/2010/main" val="336440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Que es el Dengue</a:t>
            </a:r>
            <a:endParaRPr lang="es-AR" dirty="0"/>
          </a:p>
        </p:txBody>
      </p:sp>
      <p:sp>
        <p:nvSpPr>
          <p:cNvPr id="3" name="Marcador de contenido 2"/>
          <p:cNvSpPr>
            <a:spLocks noGrp="1"/>
          </p:cNvSpPr>
          <p:nvPr>
            <p:ph idx="1"/>
          </p:nvPr>
        </p:nvSpPr>
        <p:spPr/>
        <p:txBody>
          <a:bodyPr>
            <a:normAutofit fontScale="92500"/>
          </a:bodyPr>
          <a:lstStyle/>
          <a:p>
            <a:pPr lvl="0"/>
            <a:r>
              <a:rPr lang="es-AR" b="1" dirty="0"/>
              <a:t>El dengue es una infección vírica. Los virus del dengue que transmiten al ser humano por la picadura de mosquitos infectados.</a:t>
            </a:r>
            <a:endParaRPr lang="es-AR" dirty="0"/>
          </a:p>
          <a:p>
            <a:pPr lvl="0"/>
            <a:r>
              <a:rPr lang="es-AR" b="1" dirty="0"/>
              <a:t>En la actualidad, cerca de la mitad de la población mundial corre riesgo de contraerlo y cada año se producen entre 100 y 400 millones de infecciones.</a:t>
            </a:r>
            <a:endParaRPr lang="es-AR" dirty="0"/>
          </a:p>
          <a:p>
            <a:pPr lvl="0"/>
            <a:r>
              <a:rPr lang="es-AR" b="1" dirty="0"/>
              <a:t>Se presenta en los climas tropicales y subtropicales de todo el planeta, sobre todo en las zonas urbanas y semiurbanas.</a:t>
            </a:r>
            <a:endParaRPr lang="es-AR" dirty="0"/>
          </a:p>
          <a:p>
            <a:pPr lvl="0"/>
            <a:r>
              <a:rPr lang="es-AR" b="1" dirty="0"/>
              <a:t>Aunque muchas personas infectadas por estos virus no presentan síntomas, se dan casos graves que pueden ser mortales.</a:t>
            </a:r>
            <a:endParaRPr lang="es-AR" dirty="0"/>
          </a:p>
          <a:p>
            <a:pPr lvl="0"/>
            <a:r>
              <a:rPr lang="es-AR" b="1" dirty="0"/>
              <a:t>La prevención y control del dengue se basan en el control de sus vectores. No hay un tratamiento específico para el dengue y el dengue grave, pero la detección precoz y el acceso a una atención médica adecuada reducen en gran medida las tasas de mortalidad por dengue grave</a:t>
            </a:r>
            <a:endParaRPr lang="es-AR" dirty="0"/>
          </a:p>
          <a:p>
            <a:endParaRPr lang="es-AR" dirty="0"/>
          </a:p>
        </p:txBody>
      </p:sp>
    </p:spTree>
    <p:extLst>
      <p:ext uri="{BB962C8B-B14F-4D97-AF65-F5344CB8AC3E}">
        <p14:creationId xmlns:p14="http://schemas.microsoft.com/office/powerpoint/2010/main" val="95037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649" y="97965"/>
            <a:ext cx="8911687" cy="1280890"/>
          </a:xfrm>
        </p:spPr>
        <p:txBody>
          <a:bodyPr/>
          <a:lstStyle/>
          <a:p>
            <a:r>
              <a:rPr lang="es-ES" dirty="0" smtClean="0"/>
              <a:t>Precio/ costo</a:t>
            </a:r>
            <a:endParaRPr lang="es-ES" dirty="0"/>
          </a:p>
        </p:txBody>
      </p:sp>
      <p:sp>
        <p:nvSpPr>
          <p:cNvPr id="3" name="Marcador de contenido 2"/>
          <p:cNvSpPr>
            <a:spLocks noGrp="1"/>
          </p:cNvSpPr>
          <p:nvPr>
            <p:ph idx="1"/>
          </p:nvPr>
        </p:nvSpPr>
        <p:spPr>
          <a:xfrm>
            <a:off x="2589212" y="1197735"/>
            <a:ext cx="8915400" cy="4713487"/>
          </a:xfrm>
        </p:spPr>
        <p:txBody>
          <a:bodyPr>
            <a:normAutofit lnSpcReduction="10000"/>
          </a:bodyPr>
          <a:lstStyle/>
          <a:p>
            <a:r>
              <a:rPr lang="es-ES" dirty="0" smtClean="0"/>
              <a:t>Precio off verde $ 5303  abril de 2024</a:t>
            </a:r>
          </a:p>
          <a:p>
            <a:r>
              <a:rPr lang="es-ES" dirty="0" smtClean="0"/>
              <a:t>Precio                  $ 1200 abril 2023   aumento  interanual  441%</a:t>
            </a:r>
          </a:p>
          <a:p>
            <a:pPr marL="0" indent="0">
              <a:buNone/>
            </a:pPr>
            <a:endParaRPr lang="es-ES" dirty="0" smtClean="0"/>
          </a:p>
          <a:p>
            <a:pPr marL="0" indent="0">
              <a:buNone/>
            </a:pPr>
            <a:endParaRPr lang="es-ES" dirty="0"/>
          </a:p>
          <a:p>
            <a:pPr marL="0" indent="0">
              <a:buNone/>
            </a:pPr>
            <a:r>
              <a:rPr lang="es-ES" dirty="0" smtClean="0"/>
              <a:t>Precio real : Mercado libre 18000</a:t>
            </a:r>
          </a:p>
          <a:p>
            <a:pPr marL="0" indent="0">
              <a:buNone/>
            </a:pPr>
            <a:endParaRPr lang="es-ES" dirty="0"/>
          </a:p>
          <a:p>
            <a:pPr marL="0" indent="0">
              <a:buNone/>
            </a:pPr>
            <a:endParaRPr lang="es-ES" dirty="0" smtClean="0"/>
          </a:p>
          <a:p>
            <a:pPr marL="0" indent="0">
              <a:buNone/>
            </a:pPr>
            <a:r>
              <a:rPr lang="es-ES" dirty="0" smtClean="0"/>
              <a:t>Costo real </a:t>
            </a:r>
          </a:p>
          <a:p>
            <a:pPr marL="0" indent="0">
              <a:buNone/>
            </a:pPr>
            <a:r>
              <a:rPr lang="es-ES" dirty="0" err="1" smtClean="0"/>
              <a:t>Princio</a:t>
            </a:r>
            <a:r>
              <a:rPr lang="es-ES" dirty="0" smtClean="0"/>
              <a:t> activo 40 dólares el litro</a:t>
            </a:r>
          </a:p>
          <a:p>
            <a:pPr marL="0" indent="0">
              <a:buNone/>
            </a:pPr>
            <a:r>
              <a:rPr lang="es-ES" dirty="0" smtClean="0"/>
              <a:t>Envase $ 520</a:t>
            </a:r>
          </a:p>
          <a:p>
            <a:pPr marL="0" indent="0">
              <a:buNone/>
            </a:pPr>
            <a:r>
              <a:rPr lang="es-ES" dirty="0" smtClean="0"/>
              <a:t>Excipientes </a:t>
            </a:r>
          </a:p>
          <a:p>
            <a:pPr marL="0" indent="0">
              <a:buNone/>
            </a:pPr>
            <a:r>
              <a:rPr lang="es-ES" dirty="0" smtClean="0">
                <a:solidFill>
                  <a:srgbClr val="0070C0"/>
                </a:solidFill>
              </a:rPr>
              <a:t>Total $2300</a:t>
            </a:r>
            <a:endParaRPr lang="es-ES" dirty="0">
              <a:solidFill>
                <a:srgbClr val="0070C0"/>
              </a:solidFill>
            </a:endParaRPr>
          </a:p>
        </p:txBody>
      </p:sp>
      <p:pic>
        <p:nvPicPr>
          <p:cNvPr id="4" name="Imagen 3"/>
          <p:cNvPicPr>
            <a:picLocks noChangeAspect="1"/>
          </p:cNvPicPr>
          <p:nvPr/>
        </p:nvPicPr>
        <p:blipFill>
          <a:blip r:embed="rId2"/>
          <a:stretch>
            <a:fillRect/>
          </a:stretch>
        </p:blipFill>
        <p:spPr>
          <a:xfrm>
            <a:off x="9685646" y="2305053"/>
            <a:ext cx="2170049" cy="3795669"/>
          </a:xfrm>
          <a:prstGeom prst="rect">
            <a:avLst/>
          </a:prstGeom>
        </p:spPr>
      </p:pic>
    </p:spTree>
    <p:extLst>
      <p:ext uri="{BB962C8B-B14F-4D97-AF65-F5344CB8AC3E}">
        <p14:creationId xmlns:p14="http://schemas.microsoft.com/office/powerpoint/2010/main" val="3628519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Seguimiento de precios 2023</a:t>
            </a:r>
            <a:br>
              <a:rPr lang="es-AR" dirty="0" smtClean="0"/>
            </a:br>
            <a:r>
              <a:rPr lang="es-AR" dirty="0" smtClean="0"/>
              <a:t>Observatorio de medicamentos de IDEP (ATE/CTA)</a:t>
            </a:r>
            <a:br>
              <a:rPr lang="es-AR" dirty="0" smtClean="0"/>
            </a:br>
            <a:endParaRPr lang="es-AR" dirty="0"/>
          </a:p>
        </p:txBody>
      </p:sp>
      <p:pic>
        <p:nvPicPr>
          <p:cNvPr id="4" name="Marcador de contenido 3"/>
          <p:cNvPicPr>
            <a:picLocks noGrp="1" noChangeAspect="1"/>
          </p:cNvPicPr>
          <p:nvPr>
            <p:ph idx="1"/>
          </p:nvPr>
        </p:nvPicPr>
        <p:blipFill>
          <a:blip r:embed="rId2"/>
          <a:stretch>
            <a:fillRect/>
          </a:stretch>
        </p:blipFill>
        <p:spPr>
          <a:xfrm>
            <a:off x="2592925" y="2213007"/>
            <a:ext cx="3969142" cy="1327182"/>
          </a:xfrm>
          <a:prstGeom prst="rect">
            <a:avLst/>
          </a:prstGeom>
        </p:spPr>
      </p:pic>
      <p:pic>
        <p:nvPicPr>
          <p:cNvPr id="5" name="Imagen 4"/>
          <p:cNvPicPr>
            <a:picLocks noChangeAspect="1"/>
          </p:cNvPicPr>
          <p:nvPr/>
        </p:nvPicPr>
        <p:blipFill>
          <a:blip r:embed="rId3"/>
          <a:stretch>
            <a:fillRect/>
          </a:stretch>
        </p:blipFill>
        <p:spPr>
          <a:xfrm>
            <a:off x="6631173" y="3540189"/>
            <a:ext cx="4514850" cy="2838450"/>
          </a:xfrm>
          <a:prstGeom prst="rect">
            <a:avLst/>
          </a:prstGeom>
        </p:spPr>
      </p:pic>
    </p:spTree>
    <p:extLst>
      <p:ext uri="{BB962C8B-B14F-4D97-AF65-F5344CB8AC3E}">
        <p14:creationId xmlns:p14="http://schemas.microsoft.com/office/powerpoint/2010/main" val="4057146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Promedio de aumento interanual de 4/23 al 4/24  376 %</a:t>
            </a:r>
            <a:endParaRPr lang="es-ES" dirty="0"/>
          </a:p>
        </p:txBody>
      </p:sp>
      <p:pic>
        <p:nvPicPr>
          <p:cNvPr id="9" name="Marcador de contenido 8"/>
          <p:cNvPicPr>
            <a:picLocks noGrp="1" noChangeAspect="1"/>
          </p:cNvPicPr>
          <p:nvPr>
            <p:ph idx="1"/>
          </p:nvPr>
        </p:nvPicPr>
        <p:blipFill rotWithShape="1">
          <a:blip r:embed="rId2"/>
          <a:srcRect l="4848" t="37835" r="34090" b="11967"/>
          <a:stretch/>
        </p:blipFill>
        <p:spPr>
          <a:xfrm>
            <a:off x="147283" y="2133600"/>
            <a:ext cx="7266977" cy="4480560"/>
          </a:xfrm>
          <a:prstGeom prst="rect">
            <a:avLst/>
          </a:prstGeom>
        </p:spPr>
      </p:pic>
      <p:pic>
        <p:nvPicPr>
          <p:cNvPr id="14" name="Imagen 13"/>
          <p:cNvPicPr>
            <a:picLocks noChangeAspect="1"/>
          </p:cNvPicPr>
          <p:nvPr/>
        </p:nvPicPr>
        <p:blipFill rotWithShape="1">
          <a:blip r:embed="rId3"/>
          <a:srcRect l="20781" t="37500" r="32344" b="18333"/>
          <a:stretch/>
        </p:blipFill>
        <p:spPr>
          <a:xfrm>
            <a:off x="7414260" y="2590800"/>
            <a:ext cx="4572000" cy="3230880"/>
          </a:xfrm>
          <a:prstGeom prst="rect">
            <a:avLst/>
          </a:prstGeom>
        </p:spPr>
      </p:pic>
    </p:spTree>
    <p:extLst>
      <p:ext uri="{BB962C8B-B14F-4D97-AF65-F5344CB8AC3E}">
        <p14:creationId xmlns:p14="http://schemas.microsoft.com/office/powerpoint/2010/main" val="3904024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Primer Trimestre 2024</a:t>
            </a:r>
            <a:endParaRPr lang="es-AR" dirty="0"/>
          </a:p>
        </p:txBody>
      </p:sp>
      <p:pic>
        <p:nvPicPr>
          <p:cNvPr id="4" name="Marcador de contenido 3"/>
          <p:cNvPicPr>
            <a:picLocks noGrp="1" noChangeAspect="1"/>
          </p:cNvPicPr>
          <p:nvPr>
            <p:ph idx="1"/>
          </p:nvPr>
        </p:nvPicPr>
        <p:blipFill>
          <a:blip r:embed="rId2"/>
          <a:stretch>
            <a:fillRect/>
          </a:stretch>
        </p:blipFill>
        <p:spPr>
          <a:xfrm>
            <a:off x="2746529" y="1980518"/>
            <a:ext cx="6048626" cy="3764961"/>
          </a:xfrm>
          <a:prstGeom prst="rect">
            <a:avLst/>
          </a:prstGeom>
        </p:spPr>
      </p:pic>
    </p:spTree>
    <p:extLst>
      <p:ext uri="{BB962C8B-B14F-4D97-AF65-F5344CB8AC3E}">
        <p14:creationId xmlns:p14="http://schemas.microsoft.com/office/powerpoint/2010/main" val="925110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No alcanza con resistir ….hay que organizarse</a:t>
            </a:r>
            <a:endParaRPr lang="es-ES" dirty="0"/>
          </a:p>
        </p:txBody>
      </p:sp>
      <p:pic>
        <p:nvPicPr>
          <p:cNvPr id="4" name="Imagen 3"/>
          <p:cNvPicPr>
            <a:picLocks noChangeAspect="1"/>
          </p:cNvPicPr>
          <p:nvPr/>
        </p:nvPicPr>
        <p:blipFill>
          <a:blip r:embed="rId2"/>
          <a:stretch>
            <a:fillRect/>
          </a:stretch>
        </p:blipFill>
        <p:spPr>
          <a:xfrm>
            <a:off x="8915400" y="2133600"/>
            <a:ext cx="3276600" cy="3739179"/>
          </a:xfrm>
          <a:prstGeom prst="rect">
            <a:avLst/>
          </a:prstGeom>
        </p:spPr>
      </p:pic>
    </p:spTree>
    <p:extLst>
      <p:ext uri="{BB962C8B-B14F-4D97-AF65-F5344CB8AC3E}">
        <p14:creationId xmlns:p14="http://schemas.microsoft.com/office/powerpoint/2010/main" val="2378520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normAutofit fontScale="92500"/>
          </a:bodyPr>
          <a:lstStyle/>
          <a:p>
            <a:pPr lvl="0"/>
            <a:r>
              <a:rPr lang="es-AR" b="1" dirty="0"/>
              <a:t>El dengue es una infección vírica. Los virus del dengue que transmiten al ser humano por la picadura de mosquitos infectados.</a:t>
            </a:r>
            <a:endParaRPr lang="es-AR" dirty="0"/>
          </a:p>
          <a:p>
            <a:pPr lvl="0"/>
            <a:r>
              <a:rPr lang="es-AR" b="1" dirty="0"/>
              <a:t>En la actualidad, cerca de la mitad de la población mundial corre riesgo de contraerlo y cada año se producen entre 100 y 400 millones de infecciones.</a:t>
            </a:r>
            <a:endParaRPr lang="es-AR" dirty="0"/>
          </a:p>
          <a:p>
            <a:pPr lvl="0"/>
            <a:r>
              <a:rPr lang="es-AR" b="1" dirty="0"/>
              <a:t>Se presenta en los climas tropicales y subtropicales de todo el planeta, sobre todo en las zonas urbanas y semiurbanas.</a:t>
            </a:r>
            <a:endParaRPr lang="es-AR" dirty="0"/>
          </a:p>
          <a:p>
            <a:pPr lvl="0"/>
            <a:r>
              <a:rPr lang="es-AR" b="1" dirty="0"/>
              <a:t>Aunque muchas personas infectadas por estos virus no presentan síntomas, se dan casos graves que pueden ser mortales.</a:t>
            </a:r>
            <a:endParaRPr lang="es-AR" dirty="0"/>
          </a:p>
          <a:p>
            <a:pPr lvl="0"/>
            <a:r>
              <a:rPr lang="es-AR" b="1" dirty="0"/>
              <a:t>La prevención y control del dengue se basan en el control de sus vectores. No hay un tratamiento específico para el dengue y el dengue grave, pero la detección precoz y el acceso a una atención médica adecuada reducen en gran medida las tasas de mortalidad por dengue grave</a:t>
            </a:r>
            <a:endParaRPr lang="es-AR" dirty="0"/>
          </a:p>
          <a:p>
            <a:endParaRPr lang="es-AR" dirty="0"/>
          </a:p>
          <a:p>
            <a:endParaRPr lang="es-AR" dirty="0"/>
          </a:p>
        </p:txBody>
      </p:sp>
    </p:spTree>
    <p:extLst>
      <p:ext uri="{BB962C8B-B14F-4D97-AF65-F5344CB8AC3E}">
        <p14:creationId xmlns:p14="http://schemas.microsoft.com/office/powerpoint/2010/main" val="17653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Síntomas</a:t>
            </a:r>
            <a:endParaRPr lang="es-AR" dirty="0"/>
          </a:p>
        </p:txBody>
      </p:sp>
      <p:sp>
        <p:nvSpPr>
          <p:cNvPr id="3" name="Marcador de contenido 2"/>
          <p:cNvSpPr>
            <a:spLocks noGrp="1"/>
          </p:cNvSpPr>
          <p:nvPr>
            <p:ph idx="1"/>
          </p:nvPr>
        </p:nvSpPr>
        <p:spPr/>
        <p:txBody>
          <a:bodyPr>
            <a:normAutofit fontScale="70000" lnSpcReduction="20000"/>
          </a:bodyPr>
          <a:lstStyle/>
          <a:p>
            <a:pPr>
              <a:lnSpc>
                <a:spcPct val="107000"/>
              </a:lnSpc>
              <a:spcAft>
                <a:spcPts val="800"/>
              </a:spcAf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Cuando aparecen síntomas, lo suelen hacer entre 4 y 10 días después de la infección y duran de 2 a 7 días. Pueden ser:</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fiebre elevada (40 °C/104 °F)</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dolor de cabeza muy intenso</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dolor detrás de los ojos</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dolores musculares y articulares</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náuseas</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vómitos</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agrandamiento de ganglios linfáticos</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Symbol" panose="05050102010706020507" pitchFamily="18" charset="2"/>
              <a:buChar char=""/>
              <a:tabLst>
                <a:tab pos="457200" algn="l"/>
              </a:tabLst>
            </a:pPr>
            <a:r>
              <a:rPr lang="es-AR" dirty="0">
                <a:solidFill>
                  <a:srgbClr val="3C4245"/>
                </a:solidFill>
                <a:latin typeface="Arial" panose="020B0604020202020204" pitchFamily="34" charset="0"/>
                <a:ea typeface="Times New Roman" panose="02020603050405020304" pitchFamily="18" charset="0"/>
                <a:cs typeface="Times New Roman" panose="02020603050405020304" pitchFamily="18" charset="0"/>
              </a:rPr>
              <a:t>sarpullido</a:t>
            </a:r>
            <a:endParaRPr lang="es-AR" sz="1600" dirty="0">
              <a:solidFill>
                <a:srgbClr val="3C4245"/>
              </a:solidFill>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pic>
        <p:nvPicPr>
          <p:cNvPr id="4" name="Marcador de contenido 3"/>
          <p:cNvPicPr>
            <a:picLocks noChangeAspect="1"/>
          </p:cNvPicPr>
          <p:nvPr/>
        </p:nvPicPr>
        <p:blipFill>
          <a:blip r:embed="rId2"/>
          <a:stretch>
            <a:fillRect/>
          </a:stretch>
        </p:blipFill>
        <p:spPr>
          <a:xfrm>
            <a:off x="8229599" y="2411604"/>
            <a:ext cx="3785703" cy="3997834"/>
          </a:xfrm>
          <a:prstGeom prst="rect">
            <a:avLst/>
          </a:prstGeom>
        </p:spPr>
      </p:pic>
    </p:spTree>
    <p:extLst>
      <p:ext uri="{BB962C8B-B14F-4D97-AF65-F5344CB8AC3E}">
        <p14:creationId xmlns:p14="http://schemas.microsoft.com/office/powerpoint/2010/main" val="363238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Síntomas Graves </a:t>
            </a:r>
            <a:endParaRPr lang="es-AR" dirty="0"/>
          </a:p>
        </p:txBody>
      </p:sp>
      <p:sp>
        <p:nvSpPr>
          <p:cNvPr id="3" name="Marcador de contenido 2"/>
          <p:cNvSpPr>
            <a:spLocks noGrp="1"/>
          </p:cNvSpPr>
          <p:nvPr>
            <p:ph idx="1"/>
          </p:nvPr>
        </p:nvSpPr>
        <p:spPr/>
        <p:txBody>
          <a:bodyPr>
            <a:normAutofit fontScale="70000" lnSpcReduction="20000"/>
          </a:bodyPr>
          <a:lstStyle/>
          <a:p>
            <a:r>
              <a:rPr lang="es-AR" dirty="0"/>
              <a:t>Los síntomas del dengue grave suelen presentarse cuando desaparece la fiebre. Son los siguientes:</a:t>
            </a:r>
          </a:p>
          <a:p>
            <a:pPr lvl="0"/>
            <a:r>
              <a:rPr lang="es-AR" dirty="0"/>
              <a:t>dolor abdominal intenso</a:t>
            </a:r>
          </a:p>
          <a:p>
            <a:pPr lvl="0"/>
            <a:r>
              <a:rPr lang="es-AR" dirty="0"/>
              <a:t>vómitos persistentes</a:t>
            </a:r>
          </a:p>
          <a:p>
            <a:pPr lvl="0"/>
            <a:r>
              <a:rPr lang="es-AR" dirty="0"/>
              <a:t>respiración acelerada</a:t>
            </a:r>
          </a:p>
          <a:p>
            <a:pPr lvl="0"/>
            <a:r>
              <a:rPr lang="es-AR" dirty="0"/>
              <a:t>hemorragias en las encías o la nariz</a:t>
            </a:r>
          </a:p>
          <a:p>
            <a:pPr lvl="0"/>
            <a:r>
              <a:rPr lang="es-AR" dirty="0"/>
              <a:t>cansancio</a:t>
            </a:r>
          </a:p>
          <a:p>
            <a:pPr lvl="0"/>
            <a:r>
              <a:rPr lang="es-AR" dirty="0"/>
              <a:t>agitación</a:t>
            </a:r>
          </a:p>
          <a:p>
            <a:pPr lvl="0"/>
            <a:r>
              <a:rPr lang="es-AR" dirty="0"/>
              <a:t>vómitos o heces con sangre</a:t>
            </a:r>
          </a:p>
          <a:p>
            <a:pPr lvl="0"/>
            <a:r>
              <a:rPr lang="es-AR" dirty="0"/>
              <a:t>sed intensa</a:t>
            </a:r>
          </a:p>
          <a:p>
            <a:pPr lvl="0"/>
            <a:r>
              <a:rPr lang="es-AR" dirty="0"/>
              <a:t>piel pálida y fría</a:t>
            </a:r>
          </a:p>
          <a:p>
            <a:pPr lvl="0"/>
            <a:r>
              <a:rPr lang="es-AR" dirty="0"/>
              <a:t>debilidad general</a:t>
            </a:r>
          </a:p>
          <a:p>
            <a:r>
              <a:rPr lang="es-AR" dirty="0"/>
              <a:t>Las personas que presenten estos síntomas deben ser atendidas de inmediato.</a:t>
            </a:r>
          </a:p>
          <a:p>
            <a:r>
              <a:rPr lang="es-AR" dirty="0"/>
              <a:t>Tras la curación, la persona se puede sentir cansada durante varias semanas.</a:t>
            </a:r>
          </a:p>
          <a:p>
            <a:endParaRPr lang="es-AR" dirty="0"/>
          </a:p>
          <a:p>
            <a:endParaRPr lang="es-AR" dirty="0"/>
          </a:p>
        </p:txBody>
      </p:sp>
    </p:spTree>
    <p:extLst>
      <p:ext uri="{BB962C8B-B14F-4D97-AF65-F5344CB8AC3E}">
        <p14:creationId xmlns:p14="http://schemas.microsoft.com/office/powerpoint/2010/main" val="4190383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Tratamiento</a:t>
            </a:r>
            <a:endParaRPr lang="es-AR" dirty="0"/>
          </a:p>
        </p:txBody>
      </p:sp>
      <p:sp>
        <p:nvSpPr>
          <p:cNvPr id="3" name="Marcador de contenido 2"/>
          <p:cNvSpPr>
            <a:spLocks noGrp="1"/>
          </p:cNvSpPr>
          <p:nvPr>
            <p:ph idx="1"/>
          </p:nvPr>
        </p:nvSpPr>
        <p:spPr/>
        <p:txBody>
          <a:bodyPr/>
          <a:lstStyle/>
          <a:p>
            <a:r>
              <a:rPr lang="es-AR" dirty="0"/>
              <a:t>En la mayor parte de los casos, el dengue se puede tratar en el domicilio con medicamentos que alivian el dolor. La mejor forma de no contraerlo es protegerse de las picaduras en los mosquitos.</a:t>
            </a:r>
          </a:p>
          <a:p>
            <a:r>
              <a:rPr lang="es-AR" dirty="0"/>
              <a:t>Como no hay un tratamiento específico para el dengue, lo habitual es aliviar el dolor.</a:t>
            </a:r>
          </a:p>
          <a:p>
            <a:r>
              <a:rPr lang="es-AR" dirty="0"/>
              <a:t>Contra el dolor se prescribe a menudo paracetamol, pero deberían evitarse los AINE (antiinflamatorios no esteroideos), como el ibuprofeno y la aspirina, porque aumentan el riesgo de hemorragia.</a:t>
            </a:r>
          </a:p>
          <a:p>
            <a:endParaRPr lang="es-AR" dirty="0"/>
          </a:p>
        </p:txBody>
      </p:sp>
    </p:spTree>
    <p:extLst>
      <p:ext uri="{BB962C8B-B14F-4D97-AF65-F5344CB8AC3E}">
        <p14:creationId xmlns:p14="http://schemas.microsoft.com/office/powerpoint/2010/main" val="4121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Casos Fallecidos en todo el país 197</a:t>
            </a:r>
          </a:p>
        </p:txBody>
      </p:sp>
      <p:pic>
        <p:nvPicPr>
          <p:cNvPr id="4" name="Marcador de contenido 3"/>
          <p:cNvPicPr>
            <a:picLocks noGrp="1" noChangeAspect="1"/>
          </p:cNvPicPr>
          <p:nvPr>
            <p:ph idx="1"/>
          </p:nvPr>
        </p:nvPicPr>
        <p:blipFill>
          <a:blip r:embed="rId2"/>
          <a:stretch>
            <a:fillRect/>
          </a:stretch>
        </p:blipFill>
        <p:spPr>
          <a:xfrm>
            <a:off x="3527720" y="2133600"/>
            <a:ext cx="7038385" cy="3778250"/>
          </a:xfrm>
          <a:prstGeom prst="rect">
            <a:avLst/>
          </a:prstGeom>
        </p:spPr>
      </p:pic>
    </p:spTree>
    <p:extLst>
      <p:ext uri="{BB962C8B-B14F-4D97-AF65-F5344CB8AC3E}">
        <p14:creationId xmlns:p14="http://schemas.microsoft.com/office/powerpoint/2010/main" val="192132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stretch>
            <a:fillRect/>
          </a:stretch>
        </p:blipFill>
        <p:spPr>
          <a:xfrm>
            <a:off x="3527720" y="2133600"/>
            <a:ext cx="7038385" cy="3778250"/>
          </a:xfrm>
          <a:prstGeom prst="rect">
            <a:avLst/>
          </a:prstGeom>
        </p:spPr>
      </p:pic>
    </p:spTree>
    <p:extLst>
      <p:ext uri="{BB962C8B-B14F-4D97-AF65-F5344CB8AC3E}">
        <p14:creationId xmlns:p14="http://schemas.microsoft.com/office/powerpoint/2010/main" val="410430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Total de infectados 269678</a:t>
            </a:r>
          </a:p>
        </p:txBody>
      </p:sp>
      <p:pic>
        <p:nvPicPr>
          <p:cNvPr id="4" name="Marcador de contenido 3"/>
          <p:cNvPicPr>
            <a:picLocks noGrp="1" noChangeAspect="1"/>
          </p:cNvPicPr>
          <p:nvPr>
            <p:ph idx="1"/>
          </p:nvPr>
        </p:nvPicPr>
        <p:blipFill>
          <a:blip r:embed="rId2"/>
          <a:stretch>
            <a:fillRect/>
          </a:stretch>
        </p:blipFill>
        <p:spPr>
          <a:xfrm>
            <a:off x="3738640" y="2133600"/>
            <a:ext cx="6616545" cy="3778250"/>
          </a:xfrm>
          <a:prstGeom prst="rect">
            <a:avLst/>
          </a:prstGeom>
        </p:spPr>
      </p:pic>
    </p:spTree>
    <p:extLst>
      <p:ext uri="{BB962C8B-B14F-4D97-AF65-F5344CB8AC3E}">
        <p14:creationId xmlns:p14="http://schemas.microsoft.com/office/powerpoint/2010/main" val="867720179"/>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272</TotalTime>
  <Words>831</Words>
  <Application>Microsoft Office PowerPoint</Application>
  <PresentationFormat>Panorámica</PresentationFormat>
  <Paragraphs>83</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Century Gothic</vt:lpstr>
      <vt:lpstr>Symbol</vt:lpstr>
      <vt:lpstr>Times New Roman</vt:lpstr>
      <vt:lpstr>Wingdings 3</vt:lpstr>
      <vt:lpstr>Espiral</vt:lpstr>
      <vt:lpstr>Dengue-Industria farmacéutica</vt:lpstr>
      <vt:lpstr>Que es el Dengue</vt:lpstr>
      <vt:lpstr>Presentación de PowerPoint</vt:lpstr>
      <vt:lpstr>Síntomas</vt:lpstr>
      <vt:lpstr>Síntomas Graves </vt:lpstr>
      <vt:lpstr>Tratamiento</vt:lpstr>
      <vt:lpstr>Casos Fallecidos en todo el país 197</vt:lpstr>
      <vt:lpstr>Presentación de PowerPoint</vt:lpstr>
      <vt:lpstr>Total de infectados 269678</vt:lpstr>
      <vt:lpstr>Presentación de PowerPoint</vt:lpstr>
      <vt:lpstr>Vacuna para el Dengue</vt:lpstr>
      <vt:lpstr>Presentación de PowerPoint</vt:lpstr>
      <vt:lpstr>Presentación de PowerPoint</vt:lpstr>
      <vt:lpstr>Presentación de PowerPoint</vt:lpstr>
      <vt:lpstr>Presentación de PowerPoint</vt:lpstr>
      <vt:lpstr>Presentación de PowerPoint</vt:lpstr>
      <vt:lpstr>Repelentes autorizados por Anmat</vt:lpstr>
      <vt:lpstr>Repelentes</vt:lpstr>
      <vt:lpstr>Anmat</vt:lpstr>
      <vt:lpstr>Precio/ costo</vt:lpstr>
      <vt:lpstr>Seguimiento de precios 2023 Observatorio de medicamentos de IDEP (ATE/CTA) </vt:lpstr>
      <vt:lpstr>Promedio de aumento interanual de 4/23 al 4/24  376 %</vt:lpstr>
      <vt:lpstr>Primer Trimestre 2024</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Dengue-Industria farmaceutica</dc:title>
  <dc:creator>Patricia</dc:creator>
  <cp:lastModifiedBy>PC2</cp:lastModifiedBy>
  <cp:revision>20</cp:revision>
  <dcterms:created xsi:type="dcterms:W3CDTF">2024-04-25T18:59:06Z</dcterms:created>
  <dcterms:modified xsi:type="dcterms:W3CDTF">2024-04-27T11:47:12Z</dcterms:modified>
</cp:coreProperties>
</file>